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965879-A022-4530-999B-C1D1DEE35E32}" type="datetimeFigureOut">
              <a:rPr lang="en-US" smtClean="0"/>
              <a:pPr/>
              <a:t>1/10/2017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74CAF6-3860-44C7-8B09-20EDAEF541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965879-A022-4530-999B-C1D1DEE35E32}" type="datetimeFigureOut">
              <a:rPr lang="en-US" smtClean="0"/>
              <a:pPr/>
              <a:t>1/10/2017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74CAF6-3860-44C7-8B09-20EDAEF541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965879-A022-4530-999B-C1D1DEE35E32}" type="datetimeFigureOut">
              <a:rPr lang="en-US" smtClean="0"/>
              <a:pPr/>
              <a:t>1/10/2017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74CAF6-3860-44C7-8B09-20EDAEF541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965879-A022-4530-999B-C1D1DEE35E32}" type="datetimeFigureOut">
              <a:rPr lang="en-US" smtClean="0"/>
              <a:pPr/>
              <a:t>1/10/2017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74CAF6-3860-44C7-8B09-20EDAEF5415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965879-A022-4530-999B-C1D1DEE35E32}" type="datetimeFigureOut">
              <a:rPr lang="en-US" smtClean="0"/>
              <a:pPr/>
              <a:t>1/10/2017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74CAF6-3860-44C7-8B09-20EDAEF5415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965879-A022-4530-999B-C1D1DEE35E32}" type="datetimeFigureOut">
              <a:rPr lang="en-US" smtClean="0"/>
              <a:pPr/>
              <a:t>1/10/2017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74CAF6-3860-44C7-8B09-20EDAEF5415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965879-A022-4530-999B-C1D1DEE35E32}" type="datetimeFigureOut">
              <a:rPr lang="en-US" smtClean="0"/>
              <a:pPr/>
              <a:t>1/10/2017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74CAF6-3860-44C7-8B09-20EDAEF5415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D965879-A022-4530-999B-C1D1DEE35E32}" type="datetimeFigureOut">
              <a:rPr lang="en-US" smtClean="0"/>
              <a:pPr/>
              <a:t>1/10/2017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74CAF6-3860-44C7-8B09-20EDAEF5415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D965879-A022-4530-999B-C1D1DEE35E32}" type="datetimeFigureOut">
              <a:rPr lang="en-US" smtClean="0"/>
              <a:pPr/>
              <a:t>1/10/2017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74CAF6-3860-44C7-8B09-20EDAEF541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965879-A022-4530-999B-C1D1DEE35E32}" type="datetimeFigureOut">
              <a:rPr lang="en-US" smtClean="0"/>
              <a:pPr/>
              <a:t>1/10/2017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74CAF6-3860-44C7-8B09-20EDAEF5415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965879-A022-4530-999B-C1D1DEE35E32}" type="datetimeFigureOut">
              <a:rPr lang="en-US" smtClean="0"/>
              <a:pPr/>
              <a:t>1/10/2017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74CAF6-3860-44C7-8B09-20EDAEF5415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D965879-A022-4530-999B-C1D1DEE35E32}" type="datetimeFigureOut">
              <a:rPr lang="en-US" smtClean="0"/>
              <a:pPr/>
              <a:t>1/10/2017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74CAF6-3860-44C7-8B09-20EDAEF541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By Ben Quick</a:t>
            </a:r>
            <a:endParaRPr lang="en-US" dirty="0"/>
          </a:p>
        </p:txBody>
      </p:sp>
      <p:sp>
        <p:nvSpPr>
          <p:cNvPr id="4" name="Title 3"/>
          <p:cNvSpPr>
            <a:spLocks noGrp="1"/>
          </p:cNvSpPr>
          <p:nvPr>
            <p:ph type="title"/>
          </p:nvPr>
        </p:nvSpPr>
        <p:spPr/>
        <p:txBody>
          <a:bodyPr>
            <a:normAutofit fontScale="90000"/>
          </a:bodyPr>
          <a:lstStyle/>
          <a:p>
            <a:r>
              <a:rPr lang="en-US" dirty="0" smtClean="0"/>
              <a:t>Economics: Trade-Offs and Choice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Trade-Off – Exchanging one thing for the use of another</a:t>
            </a:r>
          </a:p>
          <a:p>
            <a:endParaRPr lang="en-US" dirty="0" smtClean="0"/>
          </a:p>
          <a:p>
            <a:r>
              <a:rPr lang="en-US" dirty="0" smtClean="0"/>
              <a:t>Opportunity Cost – The value of the next best alternative that had to be given up for the alternative that was chosen.</a:t>
            </a:r>
          </a:p>
          <a:p>
            <a:r>
              <a:rPr lang="en-US" dirty="0" smtClean="0"/>
              <a:t>(your number 2 choice)</a:t>
            </a:r>
            <a:endParaRPr lang="en-US" dirty="0"/>
          </a:p>
        </p:txBody>
      </p:sp>
      <p:sp>
        <p:nvSpPr>
          <p:cNvPr id="3" name="Title 2"/>
          <p:cNvSpPr>
            <a:spLocks noGrp="1"/>
          </p:cNvSpPr>
          <p:nvPr>
            <p:ph type="title"/>
          </p:nvPr>
        </p:nvSpPr>
        <p:spPr/>
        <p:txBody>
          <a:bodyPr/>
          <a:lstStyle/>
          <a:p>
            <a:r>
              <a:rPr lang="en-US" dirty="0" smtClean="0"/>
              <a:t>What is a Trade-Off?</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Opportunity cost principle states the cost of one good in terms of the next best alternative</a:t>
            </a:r>
          </a:p>
          <a:p>
            <a:endParaRPr lang="en-US" dirty="0" smtClean="0"/>
          </a:p>
          <a:p>
            <a:r>
              <a:rPr lang="en-US" dirty="0" smtClean="0"/>
              <a:t>For Example, a gardener decides to grow carrots on his land. The O.C. of his carrot harvest is the alternative crop that could have grown instead. (ex; cucumbers)</a:t>
            </a:r>
            <a:endParaRPr lang="en-US" dirty="0"/>
          </a:p>
        </p:txBody>
      </p:sp>
      <p:sp>
        <p:nvSpPr>
          <p:cNvPr id="3" name="Title 2"/>
          <p:cNvSpPr>
            <a:spLocks noGrp="1"/>
          </p:cNvSpPr>
          <p:nvPr>
            <p:ph type="title"/>
          </p:nvPr>
        </p:nvSpPr>
        <p:spPr/>
        <p:txBody>
          <a:bodyPr/>
          <a:lstStyle/>
          <a:p>
            <a:r>
              <a:rPr lang="en-US" dirty="0" smtClean="0"/>
              <a:t>Opportunity Cost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Here are some other examples of O.C.</a:t>
            </a:r>
          </a:p>
          <a:p>
            <a:endParaRPr lang="en-US" dirty="0" smtClean="0"/>
          </a:p>
          <a:p>
            <a:endParaRPr lang="en-US" dirty="0"/>
          </a:p>
        </p:txBody>
      </p:sp>
      <p:sp>
        <p:nvSpPr>
          <p:cNvPr id="3" name="Title 2"/>
          <p:cNvSpPr>
            <a:spLocks noGrp="1"/>
          </p:cNvSpPr>
          <p:nvPr>
            <p:ph type="title"/>
          </p:nvPr>
        </p:nvSpPr>
        <p:spPr/>
        <p:txBody>
          <a:bodyPr/>
          <a:lstStyle/>
          <a:p>
            <a:r>
              <a:rPr lang="en-US" dirty="0" smtClean="0"/>
              <a:t>Opportunity Cost (cont)</a:t>
            </a:r>
            <a:endParaRPr lang="en-US" dirty="0"/>
          </a:p>
        </p:txBody>
      </p:sp>
      <p:graphicFrame>
        <p:nvGraphicFramePr>
          <p:cNvPr id="4" name="Table 3"/>
          <p:cNvGraphicFramePr>
            <a:graphicFrameLocks noGrp="1"/>
          </p:cNvGraphicFramePr>
          <p:nvPr/>
        </p:nvGraphicFramePr>
        <p:xfrm>
          <a:off x="1524000" y="2590800"/>
          <a:ext cx="6096000" cy="2590800"/>
        </p:xfrm>
        <a:graphic>
          <a:graphicData uri="http://schemas.openxmlformats.org/drawingml/2006/table">
            <a:tbl>
              <a:tblPr firstRow="1" bandRow="1">
                <a:tableStyleId>{5C22544A-7EE6-4342-B048-85BDC9FD1C3A}</a:tableStyleId>
              </a:tblPr>
              <a:tblGrid>
                <a:gridCol w="3048000"/>
                <a:gridCol w="3048000"/>
              </a:tblGrid>
              <a:tr h="647700">
                <a:tc>
                  <a:txBody>
                    <a:bodyPr/>
                    <a:lstStyle/>
                    <a:p>
                      <a:r>
                        <a:rPr lang="en-US" dirty="0" smtClean="0"/>
                        <a:t>Group</a:t>
                      </a:r>
                      <a:endParaRPr lang="en-US" dirty="0"/>
                    </a:p>
                  </a:txBody>
                  <a:tcPr/>
                </a:tc>
                <a:tc>
                  <a:txBody>
                    <a:bodyPr/>
                    <a:lstStyle/>
                    <a:p>
                      <a:r>
                        <a:rPr lang="en-US" dirty="0" smtClean="0"/>
                        <a:t>Decision</a:t>
                      </a:r>
                      <a:endParaRPr lang="en-US" dirty="0"/>
                    </a:p>
                  </a:txBody>
                  <a:tcPr/>
                </a:tc>
              </a:tr>
              <a:tr h="647700">
                <a:tc>
                  <a:txBody>
                    <a:bodyPr/>
                    <a:lstStyle/>
                    <a:p>
                      <a:r>
                        <a:rPr lang="en-US" dirty="0" smtClean="0"/>
                        <a:t>Individual</a:t>
                      </a:r>
                      <a:endParaRPr lang="en-US" dirty="0"/>
                    </a:p>
                  </a:txBody>
                  <a:tcPr/>
                </a:tc>
                <a:tc>
                  <a:txBody>
                    <a:bodyPr/>
                    <a:lstStyle/>
                    <a:p>
                      <a:r>
                        <a:rPr lang="en-US" dirty="0" smtClean="0"/>
                        <a:t>Should</a:t>
                      </a:r>
                      <a:r>
                        <a:rPr lang="en-US" baseline="0" dirty="0" smtClean="0"/>
                        <a:t> I buy shoes or pants?</a:t>
                      </a:r>
                      <a:endParaRPr lang="en-US" dirty="0"/>
                    </a:p>
                  </a:txBody>
                  <a:tcPr/>
                </a:tc>
              </a:tr>
              <a:tr h="647700">
                <a:tc>
                  <a:txBody>
                    <a:bodyPr/>
                    <a:lstStyle/>
                    <a:p>
                      <a:r>
                        <a:rPr lang="en-US" dirty="0" smtClean="0"/>
                        <a:t>School</a:t>
                      </a:r>
                      <a:endParaRPr lang="en-US" dirty="0"/>
                    </a:p>
                  </a:txBody>
                  <a:tcPr/>
                </a:tc>
                <a:tc>
                  <a:txBody>
                    <a:bodyPr/>
                    <a:lstStyle/>
                    <a:p>
                      <a:r>
                        <a:rPr lang="en-US" dirty="0" smtClean="0"/>
                        <a:t>Should we build a music room or tennis</a:t>
                      </a:r>
                      <a:r>
                        <a:rPr lang="en-US" baseline="0" dirty="0" smtClean="0"/>
                        <a:t> courts?</a:t>
                      </a:r>
                      <a:endParaRPr lang="en-US" dirty="0"/>
                    </a:p>
                  </a:txBody>
                  <a:tcPr/>
                </a:tc>
              </a:tr>
              <a:tr h="647700">
                <a:tc>
                  <a:txBody>
                    <a:bodyPr/>
                    <a:lstStyle/>
                    <a:p>
                      <a:r>
                        <a:rPr lang="en-US" dirty="0" smtClean="0"/>
                        <a:t>County</a:t>
                      </a:r>
                      <a:endParaRPr lang="en-US" dirty="0"/>
                    </a:p>
                  </a:txBody>
                  <a:tcPr/>
                </a:tc>
                <a:tc>
                  <a:txBody>
                    <a:bodyPr/>
                    <a:lstStyle/>
                    <a:p>
                      <a:r>
                        <a:rPr lang="en-US" dirty="0" smtClean="0"/>
                        <a:t>Should we increase</a:t>
                      </a:r>
                      <a:r>
                        <a:rPr lang="en-US" baseline="0" dirty="0" smtClean="0"/>
                        <a:t> police pay or pensions?</a:t>
                      </a:r>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With your neighbor (elbow partner), create a list of all the opportunity costs that you will incur when you attend college.</a:t>
            </a:r>
            <a:endParaRPr lang="en-US" dirty="0"/>
          </a:p>
        </p:txBody>
      </p:sp>
      <p:sp>
        <p:nvSpPr>
          <p:cNvPr id="3" name="Title 2"/>
          <p:cNvSpPr>
            <a:spLocks noGrp="1"/>
          </p:cNvSpPr>
          <p:nvPr>
            <p:ph type="title"/>
          </p:nvPr>
        </p:nvSpPr>
        <p:spPr/>
        <p:txBody>
          <a:bodyPr/>
          <a:lstStyle/>
          <a:p>
            <a:r>
              <a:rPr lang="en-US" dirty="0" smtClean="0"/>
              <a:t>O.C. (Cont)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cost of books, tuition, and supplies (the costs of room and board (food) only appear if these costs differ from the levels that would have been paid in your next-best alternative)</a:t>
            </a:r>
          </a:p>
          <a:p>
            <a:endParaRPr lang="en-US" dirty="0" smtClean="0"/>
          </a:p>
          <a:p>
            <a:r>
              <a:rPr lang="en-US" dirty="0" smtClean="0"/>
              <a:t>Foregone Income</a:t>
            </a:r>
          </a:p>
          <a:p>
            <a:endParaRPr lang="en-US" dirty="0" smtClean="0"/>
          </a:p>
          <a:p>
            <a:r>
              <a:rPr lang="en-US" dirty="0" smtClean="0"/>
              <a:t>Psychological costs – stress, anxiety, etc.. Associated with studying, worrying about grades, etc..</a:t>
            </a:r>
            <a:endParaRPr lang="en-US" dirty="0"/>
          </a:p>
        </p:txBody>
      </p:sp>
      <p:sp>
        <p:nvSpPr>
          <p:cNvPr id="3" name="Title 2"/>
          <p:cNvSpPr>
            <a:spLocks noGrp="1"/>
          </p:cNvSpPr>
          <p:nvPr>
            <p:ph type="title"/>
          </p:nvPr>
        </p:nvSpPr>
        <p:spPr/>
        <p:txBody>
          <a:bodyPr/>
          <a:lstStyle/>
          <a:p>
            <a:r>
              <a:rPr lang="en-US" dirty="0" smtClean="0"/>
              <a:t>O.C. (cont)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Requires you to weigh the total cost and total benefit of a decision.</a:t>
            </a:r>
          </a:p>
          <a:p>
            <a:endParaRPr lang="en-US" dirty="0" smtClean="0"/>
          </a:p>
          <a:p>
            <a:r>
              <a:rPr lang="en-US" dirty="0" smtClean="0"/>
              <a:t>If the total Benefit is greater than the total cost, you do it.</a:t>
            </a:r>
          </a:p>
          <a:p>
            <a:endParaRPr lang="en-US" dirty="0" smtClean="0"/>
          </a:p>
          <a:p>
            <a:r>
              <a:rPr lang="en-US" dirty="0" smtClean="0"/>
              <a:t>If the total Cost is greater than the </a:t>
            </a:r>
            <a:r>
              <a:rPr lang="en-US" smtClean="0"/>
              <a:t>total benefit, you do not do it</a:t>
            </a:r>
            <a:endParaRPr lang="en-US" dirty="0"/>
          </a:p>
        </p:txBody>
      </p:sp>
      <p:sp>
        <p:nvSpPr>
          <p:cNvPr id="3" name="Title 2"/>
          <p:cNvSpPr>
            <a:spLocks noGrp="1"/>
          </p:cNvSpPr>
          <p:nvPr>
            <p:ph type="title"/>
          </p:nvPr>
        </p:nvSpPr>
        <p:spPr/>
        <p:txBody>
          <a:bodyPr/>
          <a:lstStyle/>
          <a:p>
            <a:r>
              <a:rPr lang="en-US" dirty="0" smtClean="0"/>
              <a:t>Rational Decision Making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6600" smtClean="0"/>
              <a:t>Questions?</a:t>
            </a:r>
            <a:endParaRPr lang="en-US" sz="6600" dirty="0"/>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TotalTime>
  <Words>293</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Economics: Trade-Offs and Choice</vt:lpstr>
      <vt:lpstr>What is a Trade-Off?</vt:lpstr>
      <vt:lpstr>Opportunity Cost </vt:lpstr>
      <vt:lpstr>Opportunity Cost (cont)</vt:lpstr>
      <vt:lpstr>O.C. (Cont)</vt:lpstr>
      <vt:lpstr>O.C. (cont)</vt:lpstr>
      <vt:lpstr>Rational Decision Making</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Trade-Offs and Choice</dc:title>
  <dc:creator>antonio.andrews</dc:creator>
  <cp:lastModifiedBy>ben.quick</cp:lastModifiedBy>
  <cp:revision>3</cp:revision>
  <dcterms:created xsi:type="dcterms:W3CDTF">2015-08-05T13:49:33Z</dcterms:created>
  <dcterms:modified xsi:type="dcterms:W3CDTF">2017-01-10T20:15:51Z</dcterms:modified>
</cp:coreProperties>
</file>