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01B6B-D93D-46C8-9D5E-2D773855C32E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F6AB9-51EE-48F6-8B3C-499758754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FB8857C-D814-4985-B389-F42DEA2A0404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0236" y="694171"/>
            <a:ext cx="4437529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22C53FB-A5D1-40B0-BDF6-07119AEA5D0E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0236" y="694171"/>
            <a:ext cx="4437529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7BE2200-2033-4A4A-8F5F-971FA428D31F}" type="slidenum">
              <a:rPr lang="en-US"/>
              <a:pPr/>
              <a:t>11</a:t>
            </a:fld>
            <a:endParaRPr lang="en-US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0236" y="694171"/>
            <a:ext cx="4437529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93DB322-0F20-413B-8F78-3BED37BA9F2D}" type="slidenum">
              <a:rPr lang="en-US"/>
              <a:pPr/>
              <a:t>12</a:t>
            </a:fld>
            <a:endParaRPr lang="en-US"/>
          </a:p>
        </p:txBody>
      </p:sp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0236" y="694171"/>
            <a:ext cx="4437529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83094B7-7B74-4C69-AA9E-373FE430695C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3133E47-7EF9-4469-97CE-4EA228A468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3094B7-7B74-4C69-AA9E-373FE430695C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133E47-7EF9-4469-97CE-4EA228A468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3094B7-7B74-4C69-AA9E-373FE430695C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133E47-7EF9-4469-97CE-4EA228A468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3094B7-7B74-4C69-AA9E-373FE430695C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133E47-7EF9-4469-97CE-4EA228A468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3094B7-7B74-4C69-AA9E-373FE430695C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133E47-7EF9-4469-97CE-4EA228A468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3094B7-7B74-4C69-AA9E-373FE430695C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133E47-7EF9-4469-97CE-4EA228A468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3094B7-7B74-4C69-AA9E-373FE430695C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133E47-7EF9-4469-97CE-4EA228A468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3094B7-7B74-4C69-AA9E-373FE430695C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133E47-7EF9-4469-97CE-4EA228A468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3094B7-7B74-4C69-AA9E-373FE430695C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133E47-7EF9-4469-97CE-4EA228A468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83094B7-7B74-4C69-AA9E-373FE430695C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133E47-7EF9-4469-97CE-4EA228A468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83094B7-7B74-4C69-AA9E-373FE430695C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133E47-7EF9-4469-97CE-4EA228A468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83094B7-7B74-4C69-AA9E-373FE430695C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3133E47-7EF9-4469-97CE-4EA228A468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Profit Motive </a:t>
            </a:r>
            <a:r>
              <a:rPr lang="en-US" smtClean="0"/>
              <a:t>and Circular Flow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Ben Quick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ln/>
        </p:spPr>
        <p:txBody>
          <a:bodyPr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300">
                <a:solidFill>
                  <a:srgbClr val="7B9899"/>
                </a:solidFill>
              </a:rPr>
              <a:t>Circular Flow Model (Cont)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01625" y="1527175"/>
            <a:ext cx="8504238" cy="4572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273050" indent="-273050" hangingPunct="1">
              <a:lnSpc>
                <a:spcPct val="100000"/>
              </a:lnSpc>
              <a:spcBef>
                <a:spcPts val="538"/>
              </a:spcBef>
              <a:spcAft>
                <a:spcPts val="1425"/>
              </a:spcAft>
              <a:buClr>
                <a:srgbClr val="D16349"/>
              </a:buClr>
              <a:buSzPct val="85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700">
                <a:solidFill>
                  <a:srgbClr val="000000"/>
                </a:solidFill>
                <a:latin typeface="Georgia" charset="0"/>
              </a:rPr>
              <a:t>Notice that goods and services and resources flow around the economy in one direction, while money flows around the economy in the opposite direction.</a:t>
            </a:r>
          </a:p>
          <a:p>
            <a:pPr marL="273050" indent="-273050" hangingPunct="1">
              <a:lnSpc>
                <a:spcPct val="100000"/>
              </a:lnSpc>
              <a:spcBef>
                <a:spcPts val="538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700">
              <a:solidFill>
                <a:srgbClr val="000000"/>
              </a:solidFill>
              <a:latin typeface="Georgia" charset="0"/>
            </a:endParaRPr>
          </a:p>
          <a:p>
            <a:pPr marL="273050" indent="-273050" hangingPunct="1">
              <a:lnSpc>
                <a:spcPct val="100000"/>
              </a:lnSpc>
              <a:spcBef>
                <a:spcPts val="538"/>
              </a:spcBef>
              <a:spcAft>
                <a:spcPts val="1425"/>
              </a:spcAft>
              <a:buClr>
                <a:srgbClr val="D16349"/>
              </a:buClr>
              <a:buSzPct val="85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700">
                <a:solidFill>
                  <a:srgbClr val="000000"/>
                </a:solidFill>
                <a:latin typeface="Georgia" charset="0"/>
              </a:rPr>
              <a:t>This is because money is normally exchanged for goods, services and resources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ln/>
        </p:spPr>
        <p:txBody>
          <a:bodyPr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300">
                <a:solidFill>
                  <a:srgbClr val="7B9899"/>
                </a:solidFill>
              </a:rPr>
              <a:t>Circular Flow Model (cont)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1625" y="1527175"/>
            <a:ext cx="8504238" cy="4572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273050" indent="-273050" hangingPunct="1">
              <a:lnSpc>
                <a:spcPct val="100000"/>
              </a:lnSpc>
              <a:spcBef>
                <a:spcPts val="538"/>
              </a:spcBef>
              <a:spcAft>
                <a:spcPts val="1425"/>
              </a:spcAft>
              <a:buClr>
                <a:srgbClr val="D16349"/>
              </a:buClr>
              <a:buSzPct val="85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700">
                <a:solidFill>
                  <a:srgbClr val="000000"/>
                </a:solidFill>
                <a:latin typeface="Georgia" charset="0"/>
              </a:rPr>
              <a:t>Households (people), in the circular flow, own all the labor, land, and capital.</a:t>
            </a:r>
          </a:p>
          <a:p>
            <a:pPr marL="273050" indent="-273050" hangingPunct="1">
              <a:lnSpc>
                <a:spcPct val="100000"/>
              </a:lnSpc>
              <a:spcBef>
                <a:spcPts val="538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700">
              <a:solidFill>
                <a:srgbClr val="000000"/>
              </a:solidFill>
              <a:latin typeface="Georgia" charset="0"/>
            </a:endParaRPr>
          </a:p>
          <a:p>
            <a:pPr marL="273050" indent="-273050" hangingPunct="1">
              <a:lnSpc>
                <a:spcPct val="100000"/>
              </a:lnSpc>
              <a:spcBef>
                <a:spcPts val="538"/>
              </a:spcBef>
              <a:spcAft>
                <a:spcPts val="1425"/>
              </a:spcAft>
              <a:buClr>
                <a:srgbClr val="D16349"/>
              </a:buClr>
              <a:buSzPct val="85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700">
                <a:solidFill>
                  <a:srgbClr val="000000"/>
                </a:solidFill>
                <a:latin typeface="Georgia" charset="0"/>
              </a:rPr>
              <a:t>In the FACTOR MARKET, households sell the services of labor, land and capital in exchange for wages, rent and profits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ln/>
        </p:spPr>
        <p:txBody>
          <a:bodyPr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300">
                <a:solidFill>
                  <a:srgbClr val="7B9899"/>
                </a:solidFill>
              </a:rPr>
              <a:t>Circular Flow Model (Cont)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1625" y="1527175"/>
            <a:ext cx="8504238" cy="4572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273050" indent="-273050" hangingPunct="1">
              <a:lnSpc>
                <a:spcPct val="100000"/>
              </a:lnSpc>
              <a:spcBef>
                <a:spcPts val="538"/>
              </a:spcBef>
              <a:spcAft>
                <a:spcPts val="1425"/>
              </a:spcAft>
              <a:buClr>
                <a:srgbClr val="D16349"/>
              </a:buClr>
              <a:buSzPct val="85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700">
                <a:solidFill>
                  <a:srgbClr val="000000"/>
                </a:solidFill>
                <a:latin typeface="Georgia" charset="0"/>
              </a:rPr>
              <a:t>In the PRODUCT MARKET, households spend their income on products that are produced by firms.</a:t>
            </a:r>
          </a:p>
          <a:p>
            <a:pPr marL="273050" indent="-273050" hangingPunct="1">
              <a:lnSpc>
                <a:spcPct val="100000"/>
              </a:lnSpc>
              <a:spcBef>
                <a:spcPts val="538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700">
              <a:solidFill>
                <a:srgbClr val="000000"/>
              </a:solidFill>
              <a:latin typeface="Georgia" charset="0"/>
            </a:endParaRPr>
          </a:p>
          <a:p>
            <a:pPr marL="273050" indent="-273050" hangingPunct="1">
              <a:lnSpc>
                <a:spcPct val="100000"/>
              </a:lnSpc>
              <a:spcBef>
                <a:spcPts val="538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700">
              <a:solidFill>
                <a:srgbClr val="000000"/>
              </a:solidFill>
              <a:latin typeface="Georgia" charset="0"/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667000"/>
            <a:ext cx="6172200" cy="3657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Questions?</a:t>
            </a:r>
            <a:endParaRPr lang="en-US" sz="8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extent to which  a person or business is better off at the end of a period</a:t>
            </a:r>
          </a:p>
          <a:p>
            <a:endParaRPr lang="en-US" dirty="0" smtClean="0"/>
          </a:p>
          <a:p>
            <a:r>
              <a:rPr lang="en-US" dirty="0" smtClean="0"/>
              <a:t>Also can be defined as money made minus expenses (revenue – cost)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Reason for doing something</a:t>
            </a:r>
          </a:p>
          <a:p>
            <a:endParaRPr lang="en-US" dirty="0" smtClean="0"/>
          </a:p>
          <a:p>
            <a:r>
              <a:rPr lang="en-US" dirty="0" smtClean="0"/>
              <a:t>incentive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Money is the incentive</a:t>
            </a:r>
          </a:p>
          <a:p>
            <a:endParaRPr lang="en-US" dirty="0" smtClean="0"/>
          </a:p>
          <a:p>
            <a:r>
              <a:rPr lang="en-US" dirty="0" smtClean="0"/>
              <a:t>We want to make more money than we spend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Profit motive is the ONLY reason a person starts a for-profit company</a:t>
            </a:r>
          </a:p>
          <a:p>
            <a:endParaRPr lang="en-US" dirty="0" smtClean="0"/>
          </a:p>
          <a:p>
            <a:r>
              <a:rPr lang="en-US" dirty="0" smtClean="0"/>
              <a:t>Improving society, job creation, and innovation are secondary issues derived </a:t>
            </a:r>
            <a:r>
              <a:rPr lang="en-US" smtClean="0"/>
              <a:t>from profit seeking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Profit Motive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individual is working for $9/hr. They are offered a job for $12/hr. Do they take the new job?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ACME Bread Company can open up a new store in either Zebulon or Griffin. A new store in Zebulon will make $37,000/yr, while a new store in Griffin will make $89,000/yr.</a:t>
            </a:r>
          </a:p>
          <a:p>
            <a:endParaRPr lang="en-US" dirty="0" smtClean="0"/>
          </a:p>
          <a:p>
            <a:r>
              <a:rPr lang="en-US" dirty="0" smtClean="0"/>
              <a:t>Which town should they choose?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Nacom</a:t>
            </a:r>
            <a:r>
              <a:rPr lang="en-US" dirty="0" smtClean="0"/>
              <a:t> is thinking about adding 2 new positions that pay $14/hr. What would </a:t>
            </a:r>
            <a:r>
              <a:rPr lang="en-US" dirty="0" err="1" smtClean="0"/>
              <a:t>Nacom</a:t>
            </a:r>
            <a:r>
              <a:rPr lang="en-US" dirty="0" smtClean="0"/>
              <a:t> need to know before making this </a:t>
            </a:r>
            <a:r>
              <a:rPr lang="en-US" dirty="0" err="1" smtClean="0"/>
              <a:t>decsion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Q- How do consumers benefit from entrepreneurs focusing on making profits?</a:t>
            </a:r>
          </a:p>
          <a:p>
            <a:endParaRPr lang="en-US" dirty="0" smtClean="0"/>
          </a:p>
          <a:p>
            <a:r>
              <a:rPr lang="en-US" dirty="0" smtClean="0"/>
              <a:t>A – Entrepreneurs will produce products that consumers want and sell at prices that consumers are willing to pay. Also, producers will work to improve products to attract more consumers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Consumer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ln/>
        </p:spPr>
        <p:txBody>
          <a:bodyPr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300">
                <a:solidFill>
                  <a:srgbClr val="7B9899"/>
                </a:solidFill>
              </a:rPr>
              <a:t>Circular Flow Model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6538" y="1527175"/>
            <a:ext cx="6096000" cy="4572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</TotalTime>
  <Words>358</Words>
  <Application>Microsoft Office PowerPoint</Application>
  <PresentationFormat>On-screen Show (4:3)</PresentationFormat>
  <Paragraphs>46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Profit Motive and Circular Flow Model</vt:lpstr>
      <vt:lpstr>Profit</vt:lpstr>
      <vt:lpstr>Motive</vt:lpstr>
      <vt:lpstr>Profit Motive</vt:lpstr>
      <vt:lpstr>Example 1</vt:lpstr>
      <vt:lpstr>Example 2</vt:lpstr>
      <vt:lpstr>Example 3</vt:lpstr>
      <vt:lpstr>The Consumer</vt:lpstr>
      <vt:lpstr>Circular Flow Model</vt:lpstr>
      <vt:lpstr>Circular Flow Model (Cont)</vt:lpstr>
      <vt:lpstr>Circular Flow Model (cont)</vt:lpstr>
      <vt:lpstr>Circular Flow Model (Cont)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Profit Motive</dc:title>
  <dc:creator>ben.quick</dc:creator>
  <cp:lastModifiedBy>ben.quick</cp:lastModifiedBy>
  <cp:revision>5</cp:revision>
  <dcterms:created xsi:type="dcterms:W3CDTF">2015-08-19T13:09:40Z</dcterms:created>
  <dcterms:modified xsi:type="dcterms:W3CDTF">2017-05-03T14:48:23Z</dcterms:modified>
</cp:coreProperties>
</file>